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45" autoAdjust="0"/>
  </p:normalViewPr>
  <p:slideViewPr>
    <p:cSldViewPr snapToGrid="0">
      <p:cViewPr varScale="1">
        <p:scale>
          <a:sx n="69" d="100"/>
          <a:sy n="69" d="100"/>
        </p:scale>
        <p:origin x="5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5D4CD-2EFB-4C13-8FA2-219C0F582B52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0A48A-AE9F-4995-8F18-85E7C22B729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784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A48A-AE9F-4995-8F18-85E7C22B7299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0175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A48A-AE9F-4995-8F18-85E7C22B7299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192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A48A-AE9F-4995-8F18-85E7C22B7299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086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0A48A-AE9F-4995-8F18-85E7C22B7299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027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181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224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507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69980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9190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7020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6067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8472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152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850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490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052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705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662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5441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056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9B03E-66E2-4E5A-9E6F-8E9786359326}" type="datetimeFigureOut">
              <a:rPr lang="en-BE" smtClean="0"/>
              <a:t>08/28/2025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B7547F-563E-4DA2-AF68-630C78AFE8E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9804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w way to kill breast cancer stem cells that have ancestral features and  resist chemotherapy | Karolinska Institutet">
            <a:extLst>
              <a:ext uri="{FF2B5EF4-FFF2-40B4-BE49-F238E27FC236}">
                <a16:creationId xmlns:a16="http://schemas.microsoft.com/office/drawing/2014/main" id="{6895208C-FED1-679F-0505-211AB808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799" b="11019"/>
          <a:stretch>
            <a:fillRect/>
          </a:stretch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Isosceles Triangle 103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35" name="Parallelogram 103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4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45" name="Isosceles Triangle 104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04286-0316-48A5-4AC2-727730F2D539}"/>
              </a:ext>
            </a:extLst>
          </p:cNvPr>
          <p:cNvSpPr txBox="1"/>
          <p:nvPr/>
        </p:nvSpPr>
        <p:spPr>
          <a:xfrm>
            <a:off x="4791450" y="1678665"/>
            <a:ext cx="448255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3-</a:t>
            </a:r>
            <a:r>
              <a:rPr lang="en-US" altLang="zh-CN" sz="3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class Breast Cancer Classification using MIAS Dataset</a:t>
            </a:r>
            <a:endParaRPr lang="en-US" sz="3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6BD4D-CEA6-2069-5837-A5694CF0025F}"/>
              </a:ext>
            </a:extLst>
          </p:cNvPr>
          <p:cNvSpPr txBox="1"/>
          <p:nvPr/>
        </p:nvSpPr>
        <p:spPr>
          <a:xfrm>
            <a:off x="4788276" y="4050832"/>
            <a:ext cx="4485725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Presenter: Miao</a:t>
            </a:r>
          </a:p>
        </p:txBody>
      </p:sp>
      <p:sp>
        <p:nvSpPr>
          <p:cNvPr id="104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4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5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784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19C30A-BB79-2880-485A-D887B8E53D87}"/>
              </a:ext>
            </a:extLst>
          </p:cNvPr>
          <p:cNvSpPr txBox="1"/>
          <p:nvPr/>
        </p:nvSpPr>
        <p:spPr>
          <a:xfrm>
            <a:off x="570272" y="757083"/>
            <a:ext cx="1080565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Project 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3-class classification: </a:t>
            </a:r>
            <a:r>
              <a:rPr lang="nl-BE" dirty="0"/>
              <a:t>normal, benign,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Metric: (1) total accuracy, (2) </a:t>
            </a:r>
            <a:r>
              <a:rPr lang="nl-BE" b="1" dirty="0"/>
              <a:t>confusion matrix</a:t>
            </a:r>
            <a:r>
              <a:rPr lang="nl-BE" dirty="0"/>
              <a:t>: the recall of each class and its prediction accuracy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MIAS review: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322 </a:t>
            </a:r>
            <a:r>
              <a:rPr lang="nl-BE" dirty="0"/>
              <a:t>digital mammographic images</a:t>
            </a:r>
            <a:r>
              <a:rPr lang="en-US" dirty="0"/>
              <a:t> = </a:t>
            </a:r>
            <a:r>
              <a:rPr lang="nl-BE" dirty="0"/>
              <a:t>207 normal + 64 benign + 51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Problem: (1) small size (2) class imbalance</a:t>
            </a:r>
          </a:p>
          <a:p>
            <a:endParaRPr lang="nl-BE" dirty="0"/>
          </a:p>
          <a:p>
            <a:endParaRPr lang="nl-BE" dirty="0"/>
          </a:p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Initial 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is small -&gt; data augmentation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Dataset is imbalanced -&gt; upsampling, adjusted class weights for CE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Transfer learning: </a:t>
            </a:r>
            <a:r>
              <a:rPr lang="nl-BE" b="1" dirty="0"/>
              <a:t>ResNet</a:t>
            </a:r>
          </a:p>
          <a:p>
            <a:r>
              <a:rPr lang="nl-BE" dirty="0"/>
              <a:t>	Why? It is deep, </a:t>
            </a:r>
            <a:r>
              <a:rPr lang="en-US" dirty="0"/>
              <a:t>good for recognizing </a:t>
            </a:r>
            <a:r>
              <a:rPr lang="en-US" b="1" dirty="0"/>
              <a:t>both local lesions and how they appear relative to the whole structure</a:t>
            </a:r>
            <a:r>
              <a:rPr lang="en-US" dirty="0"/>
              <a:t>. It is also proven to be efficient in medical-image recognitions.</a:t>
            </a:r>
          </a:p>
        </p:txBody>
      </p:sp>
    </p:spTree>
    <p:extLst>
      <p:ext uri="{BB962C8B-B14F-4D97-AF65-F5344CB8AC3E}">
        <p14:creationId xmlns:p14="http://schemas.microsoft.com/office/powerpoint/2010/main" val="168593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94DD92-8D42-34D7-E924-845A3111887D}"/>
              </a:ext>
            </a:extLst>
          </p:cNvPr>
          <p:cNvSpPr txBox="1"/>
          <p:nvPr/>
        </p:nvSpPr>
        <p:spPr>
          <a:xfrm>
            <a:off x="147483" y="127817"/>
            <a:ext cx="521677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Initial trial: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Online augmentation: during training, randomly…</a:t>
            </a:r>
          </a:p>
          <a:p>
            <a:r>
              <a:rPr lang="en-US" sz="1600" dirty="0"/>
              <a:t>	(1) Rotates the image by up to ±10 degrees</a:t>
            </a:r>
          </a:p>
          <a:p>
            <a:r>
              <a:rPr lang="en-US" sz="1600" dirty="0"/>
              <a:t>	(2) Changes brightness and contrast within ±10%</a:t>
            </a:r>
          </a:p>
          <a:p>
            <a:r>
              <a:rPr lang="nl-BE" sz="1600" dirty="0"/>
              <a:t>	(3) A</a:t>
            </a:r>
            <a:r>
              <a:rPr lang="en-US" sz="1600" dirty="0" err="1"/>
              <a:t>pplies</a:t>
            </a:r>
            <a:r>
              <a:rPr lang="en-US" sz="1600" dirty="0"/>
              <a:t> a Gaussian blur with a kernel size of 3</a:t>
            </a:r>
          </a:p>
          <a:p>
            <a:endParaRPr lang="nl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Upsampling by adjusting </a:t>
            </a:r>
            <a:r>
              <a:rPr lang="en-US" sz="1600" dirty="0"/>
              <a:t>‘pick-this-class-in-training’ possibility:</a:t>
            </a:r>
          </a:p>
          <a:p>
            <a:r>
              <a:rPr lang="en-US" sz="1600" dirty="0"/>
              <a:t>	Normal</a:t>
            </a:r>
            <a:r>
              <a:rPr lang="en-BE" sz="1600" dirty="0"/>
              <a:t>: 0.53, </a:t>
            </a:r>
            <a:r>
              <a:rPr lang="en-US" sz="1600" dirty="0"/>
              <a:t>Benign</a:t>
            </a:r>
            <a:r>
              <a:rPr lang="en-BE" sz="1600" dirty="0"/>
              <a:t>: 1.67, </a:t>
            </a:r>
            <a:r>
              <a:rPr lang="nl-BE" sz="1600" dirty="0"/>
              <a:t>Malignant</a:t>
            </a:r>
            <a:r>
              <a:rPr lang="en-BE" sz="1600" dirty="0"/>
              <a:t>: 1.97</a:t>
            </a:r>
            <a:endParaRPr lang="en-US" sz="1600" dirty="0"/>
          </a:p>
          <a:p>
            <a:endParaRPr lang="nl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Adjusted class weights for CE loss:</a:t>
            </a:r>
          </a:p>
          <a:p>
            <a:r>
              <a:rPr lang="nl-BE" sz="1600" dirty="0"/>
              <a:t>	</a:t>
            </a:r>
            <a:r>
              <a:rPr lang="en-US" sz="1600" dirty="0"/>
              <a:t> Normal</a:t>
            </a:r>
            <a:r>
              <a:rPr lang="en-BE" sz="1600" dirty="0"/>
              <a:t>: </a:t>
            </a:r>
            <a:r>
              <a:rPr lang="en-US" sz="1600" dirty="0"/>
              <a:t>1.0</a:t>
            </a:r>
            <a:r>
              <a:rPr lang="en-BE" sz="1600" dirty="0"/>
              <a:t>, </a:t>
            </a:r>
            <a:r>
              <a:rPr lang="en-US" sz="1600" dirty="0"/>
              <a:t>Benign</a:t>
            </a:r>
            <a:r>
              <a:rPr lang="en-BE" sz="1600" dirty="0"/>
              <a:t>: 1.</a:t>
            </a:r>
            <a:r>
              <a:rPr lang="en-US" sz="1600" dirty="0"/>
              <a:t>2</a:t>
            </a:r>
            <a:r>
              <a:rPr lang="en-BE" sz="1600" dirty="0"/>
              <a:t>, </a:t>
            </a:r>
            <a:r>
              <a:rPr lang="nl-BE" sz="1600" dirty="0"/>
              <a:t>Malignant</a:t>
            </a:r>
            <a:r>
              <a:rPr lang="en-BE" sz="1600" dirty="0"/>
              <a:t>: 1.</a:t>
            </a:r>
            <a:r>
              <a:rPr lang="en-US" sz="1600" dirty="0"/>
              <a:t>3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M</a:t>
            </a:r>
            <a:r>
              <a:rPr lang="en-US" altLang="zh-CN" sz="1600" dirty="0" err="1"/>
              <a:t>odel</a:t>
            </a:r>
            <a:r>
              <a:rPr lang="en-US" altLang="zh-CN" sz="1600" dirty="0"/>
              <a:t> configuration</a:t>
            </a:r>
            <a:r>
              <a:rPr lang="nl-BE" sz="1600" dirty="0"/>
              <a:t>:</a:t>
            </a:r>
          </a:p>
          <a:p>
            <a:r>
              <a:rPr lang="nl-BE" sz="1600" dirty="0"/>
              <a:t>	ResNet18</a:t>
            </a:r>
          </a:p>
          <a:p>
            <a:r>
              <a:rPr lang="nl-BE" sz="1600" dirty="0"/>
              <a:t>	(1) Unfreeze last block + fc</a:t>
            </a:r>
          </a:p>
          <a:p>
            <a:r>
              <a:rPr lang="en-US" sz="1600" dirty="0"/>
              <a:t>	(2) Replace the final fc layer for 3 classes</a:t>
            </a:r>
            <a:endParaRPr lang="nl-BE" sz="1600" dirty="0"/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Train configuration:</a:t>
            </a:r>
          </a:p>
          <a:p>
            <a:r>
              <a:rPr lang="nl-BE" sz="1600" dirty="0"/>
              <a:t>	80% train – 20% test, stratified split</a:t>
            </a:r>
          </a:p>
          <a:p>
            <a:r>
              <a:rPr lang="nl-BE" sz="1600" dirty="0"/>
              <a:t>	Batch size: 4</a:t>
            </a:r>
          </a:p>
          <a:p>
            <a:r>
              <a:rPr lang="nl-BE" sz="1600" dirty="0"/>
              <a:t>	Adam optimizer</a:t>
            </a:r>
          </a:p>
          <a:p>
            <a:r>
              <a:rPr lang="nl-BE" sz="1600" dirty="0"/>
              <a:t>	Learning rate: conv 0.0001, fc 0.0005</a:t>
            </a:r>
          </a:p>
          <a:p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0ADD3-A768-1127-8D19-E63D1C1DAC07}"/>
              </a:ext>
            </a:extLst>
          </p:cNvPr>
          <p:cNvSpPr txBox="1"/>
          <p:nvPr/>
        </p:nvSpPr>
        <p:spPr>
          <a:xfrm>
            <a:off x="5364259" y="127817"/>
            <a:ext cx="57027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After 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poch 15: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onfusion Matrix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Trebuchet MS" panose="020B0603020202020204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Trebuchet MS" panose="020B0603020202020204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Trebuchet MS" panose="020B0603020202020204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Trebuchet MS" panose="020B0603020202020204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>
              <a:solidFill>
                <a:prstClr val="black"/>
              </a:solidFill>
              <a:latin typeface="Trebuchet MS" panose="020B0603020202020204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rebuchet MS" panose="020B0603020202020204"/>
              </a:rPr>
              <a:t>After epoch 50: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F5F0F3-4B1F-813B-0A28-8A6B1422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45" t="25210" r="35166" b="67049"/>
          <a:stretch>
            <a:fillRect/>
          </a:stretch>
        </p:blipFill>
        <p:spPr>
          <a:xfrm>
            <a:off x="7270835" y="630959"/>
            <a:ext cx="3193966" cy="228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084A02-AF19-25F4-6644-7DE7682D7ABF}"/>
              </a:ext>
            </a:extLst>
          </p:cNvPr>
          <p:cNvSpPr txBox="1"/>
          <p:nvPr/>
        </p:nvSpPr>
        <p:spPr>
          <a:xfrm>
            <a:off x="5364259" y="4106109"/>
            <a:ext cx="5702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altLang="zh-CN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roblem</a:t>
            </a: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  <a:endParaRPr lang="en-US" altLang="zh-CN" dirty="0">
              <a:solidFill>
                <a:prstClr val="black"/>
              </a:solidFill>
              <a:latin typeface="Trebuchet MS" panose="020B0603020202020204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Overfitting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dirty="0">
                <a:solidFill>
                  <a:prstClr val="black"/>
                </a:solidFill>
                <a:latin typeface="Trebuchet MS" panose="020B0603020202020204"/>
              </a:rPr>
              <a:t>Less recall and acc for abnormal classes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dirty="0">
                <a:solidFill>
                  <a:prstClr val="black"/>
                </a:solidFill>
                <a:latin typeface="Trebuchet MS" panose="020B0603020202020204"/>
              </a:rPr>
              <a:t>Unstable learning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44C96C-C69B-74EB-8EF1-F609BDDB2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85" y="1472706"/>
            <a:ext cx="5984341" cy="2171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506616-3F58-3874-ED3A-16054F5F0DA5}"/>
              </a:ext>
            </a:extLst>
          </p:cNvPr>
          <p:cNvSpPr txBox="1"/>
          <p:nvPr/>
        </p:nvSpPr>
        <p:spPr>
          <a:xfrm>
            <a:off x="5364259" y="5385294"/>
            <a:ext cx="640932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Possible 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Image pre-processing: remove non-relevant part, reduce noise…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Mixed-model with fusion: leverage different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Learning rate: smaller &amp; set scheduler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0AD4B1-D5A2-80DE-412C-F5AD30F13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834" y="3840893"/>
            <a:ext cx="3193966" cy="1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DCED4-98FC-694C-D475-FD0C7C8F5DB1}"/>
              </a:ext>
            </a:extLst>
          </p:cNvPr>
          <p:cNvSpPr txBox="1"/>
          <p:nvPr/>
        </p:nvSpPr>
        <p:spPr>
          <a:xfrm>
            <a:off x="242241" y="258901"/>
            <a:ext cx="5166902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Second trial:</a:t>
            </a:r>
            <a:endParaRPr lang="en-US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preprocessing (mdb001 as example)</a:t>
            </a:r>
          </a:p>
          <a:p>
            <a:r>
              <a:rPr lang="en-US" dirty="0"/>
              <a:t>	(1) Crop unneeded black block:</a:t>
            </a:r>
          </a:p>
          <a:p>
            <a:r>
              <a:rPr lang="en-US" dirty="0"/>
              <a:t>		-&gt; flip odds </a:t>
            </a:r>
            <a:r>
              <a:rPr lang="en-US" dirty="0" err="1"/>
              <a:t>imgs</a:t>
            </a:r>
            <a:endParaRPr lang="en-US" dirty="0"/>
          </a:p>
          <a:p>
            <a:r>
              <a:rPr lang="en-US" dirty="0"/>
              <a:t>		-&gt; discard black block on both sides</a:t>
            </a:r>
          </a:p>
          <a:p>
            <a:r>
              <a:rPr lang="en-US" dirty="0"/>
              <a:t>	(2) Apply adaptive median filter to remove 	     salt-and-pepper noise.</a:t>
            </a:r>
          </a:p>
          <a:p>
            <a:r>
              <a:rPr lang="en-US" dirty="0"/>
              <a:t>	(3) Apply Contrast Limited Adaptive 		     Histogram Equalization (CLAHE) to 		     stretch the brightness.</a:t>
            </a:r>
          </a:p>
          <a:p>
            <a:r>
              <a:rPr lang="en-US" dirty="0"/>
              <a:t>	(4) Apply </a:t>
            </a:r>
            <a:r>
              <a:rPr lang="nl-BE" dirty="0"/>
              <a:t>canny edge detection with sober 	     filter to detect edges.</a:t>
            </a:r>
          </a:p>
          <a:p>
            <a:r>
              <a:rPr lang="nl-BE" dirty="0"/>
              <a:t>	(5) Use Hough transform to detect the line 	     for Pectoral Muscle, with 3 params: 	  	     distance to upper-left corner, angle, 	     minimal info loss.</a:t>
            </a:r>
          </a:p>
          <a:p>
            <a:r>
              <a:rPr lang="nl-BE" dirty="0"/>
              <a:t>	(6) Crop PM part.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Offline augmentation: before training...</a:t>
            </a:r>
          </a:p>
          <a:p>
            <a:r>
              <a:rPr lang="nl-BE" dirty="0"/>
              <a:t>	- Rotate each img at </a:t>
            </a:r>
            <a:r>
              <a:rPr lang="en-BE" dirty="0"/>
              <a:t>45, 90, 135, 180, 235, </a:t>
            </a:r>
            <a:r>
              <a:rPr lang="en-US" dirty="0"/>
              <a:t>	  </a:t>
            </a:r>
            <a:r>
              <a:rPr lang="en-BE" dirty="0"/>
              <a:t>270</a:t>
            </a:r>
            <a:r>
              <a:rPr lang="en-US" dirty="0"/>
              <a:t> degree + horizontal/vertical flip</a:t>
            </a:r>
          </a:p>
          <a:p>
            <a:r>
              <a:rPr lang="en-US" dirty="0"/>
              <a:t>	- 322*9=2898 </a:t>
            </a:r>
            <a:r>
              <a:rPr lang="en-US" dirty="0" err="1"/>
              <a:t>imgs</a:t>
            </a:r>
            <a:endParaRPr lang="nl-BE" dirty="0"/>
          </a:p>
          <a:p>
            <a:r>
              <a:rPr lang="nl-BE" dirty="0"/>
              <a:t>	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8F019-ED9A-B122-84FB-61DD53F86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467" y="88223"/>
            <a:ext cx="2172842" cy="2172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133F7-8966-4C58-8EC3-C7DED098A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956" y="88221"/>
            <a:ext cx="2172841" cy="2172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F18147-7183-1165-E477-6941BD762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443" y="88221"/>
            <a:ext cx="1090665" cy="21728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7CE380-68AE-FBC8-C4C9-9C355A4D7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224" y="2684665"/>
            <a:ext cx="1090664" cy="21728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16B523-9A2E-522C-A907-F4DDFE4B3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213" y="2684664"/>
            <a:ext cx="1090665" cy="2172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D541A3-391A-19FD-EDA8-E210B5455071}"/>
              </a:ext>
            </a:extLst>
          </p:cNvPr>
          <p:cNvSpPr txBox="1"/>
          <p:nvPr/>
        </p:nvSpPr>
        <p:spPr>
          <a:xfrm>
            <a:off x="6264556" y="2261062"/>
            <a:ext cx="182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</a:t>
            </a:r>
            <a:r>
              <a:rPr lang="en-US" altLang="zh-CN" sz="1600" dirty="0"/>
              <a:t>riginal</a:t>
            </a:r>
            <a:endParaRPr lang="en-BE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8ADC8B-C38C-1FB1-3B14-786DE2AA348D}"/>
              </a:ext>
            </a:extLst>
          </p:cNvPr>
          <p:cNvSpPr txBox="1"/>
          <p:nvPr/>
        </p:nvSpPr>
        <p:spPr>
          <a:xfrm>
            <a:off x="8575522" y="2261062"/>
            <a:ext cx="182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Flipped</a:t>
            </a:r>
            <a:endParaRPr lang="en-B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53CF9-EE5F-2E13-667A-E43BBD03B1FD}"/>
              </a:ext>
            </a:extLst>
          </p:cNvPr>
          <p:cNvSpPr txBox="1"/>
          <p:nvPr/>
        </p:nvSpPr>
        <p:spPr>
          <a:xfrm>
            <a:off x="10220443" y="2261062"/>
            <a:ext cx="182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Crop Black</a:t>
            </a:r>
            <a:endParaRPr lang="en-BE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D930D1-162B-5FFE-4ADC-56BD79C3575A}"/>
              </a:ext>
            </a:extLst>
          </p:cNvPr>
          <p:cNvSpPr txBox="1"/>
          <p:nvPr/>
        </p:nvSpPr>
        <p:spPr>
          <a:xfrm>
            <a:off x="5628912" y="4857506"/>
            <a:ext cx="182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Median Filter</a:t>
            </a:r>
            <a:endParaRPr lang="en-BE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4D77A-DF20-BE4F-F6D3-4810F506A18F}"/>
              </a:ext>
            </a:extLst>
          </p:cNvPr>
          <p:cNvSpPr txBox="1"/>
          <p:nvPr/>
        </p:nvSpPr>
        <p:spPr>
          <a:xfrm>
            <a:off x="7176717" y="4857506"/>
            <a:ext cx="182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CLAHE</a:t>
            </a:r>
            <a:endParaRPr lang="en-BE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E7123C-3D59-743E-ADFC-14D5F9C5E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971" y="2684664"/>
            <a:ext cx="1090664" cy="21728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A74C7F-BC05-0B2B-BC0A-0BCB6F951077}"/>
              </a:ext>
            </a:extLst>
          </p:cNvPr>
          <p:cNvSpPr txBox="1"/>
          <p:nvPr/>
        </p:nvSpPr>
        <p:spPr>
          <a:xfrm>
            <a:off x="8296676" y="4857505"/>
            <a:ext cx="182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Edge Detect</a:t>
            </a:r>
            <a:endParaRPr lang="en-BE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62BD2-E460-DDB2-2F22-50D668F36D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3728" y="2684664"/>
            <a:ext cx="1090665" cy="21728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0BA81D-1241-880A-576E-1D9E4AF1F28D}"/>
              </a:ext>
            </a:extLst>
          </p:cNvPr>
          <p:cNvSpPr txBox="1"/>
          <p:nvPr/>
        </p:nvSpPr>
        <p:spPr>
          <a:xfrm>
            <a:off x="9653728" y="4857505"/>
            <a:ext cx="182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 Detect</a:t>
            </a:r>
            <a:endParaRPr lang="en-BE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A68AF53-DAB0-5EAB-75F3-1855207903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6720" y="2687513"/>
            <a:ext cx="1090665" cy="21728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81EEBE-1FFE-7AF3-B449-9FA387D07128}"/>
              </a:ext>
            </a:extLst>
          </p:cNvPr>
          <p:cNvSpPr txBox="1"/>
          <p:nvPr/>
        </p:nvSpPr>
        <p:spPr>
          <a:xfrm>
            <a:off x="10946720" y="4857504"/>
            <a:ext cx="182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Crop PM</a:t>
            </a:r>
            <a:endParaRPr lang="en-B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6CFD5-F42B-A08C-5A6B-284D3A3B8531}"/>
              </a:ext>
            </a:extLst>
          </p:cNvPr>
          <p:cNvSpPr txBox="1"/>
          <p:nvPr/>
        </p:nvSpPr>
        <p:spPr>
          <a:xfrm>
            <a:off x="5598070" y="5196057"/>
            <a:ext cx="63516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i="1" dirty="0"/>
              <a:t>Ref:</a:t>
            </a:r>
          </a:p>
          <a:p>
            <a:r>
              <a:rPr lang="nl-BE" sz="1400" i="1" dirty="0"/>
              <a:t>Chakravarthy, S., Bharanidharan, N., Khan, S.B. et al. Multi-class Breast Cancer Classification Using CNN Features Hybridization. Int J Comput Intell Syst </a:t>
            </a:r>
            <a:r>
              <a:rPr lang="nl-BE" sz="1400" b="1" i="1" dirty="0"/>
              <a:t>17</a:t>
            </a:r>
            <a:r>
              <a:rPr lang="nl-BE" sz="1400" i="1" dirty="0"/>
              <a:t>, 191 (2024).</a:t>
            </a:r>
          </a:p>
          <a:p>
            <a:r>
              <a:rPr lang="en-US" sz="1400" i="1" dirty="0"/>
              <a:t>Hsieh, Mu-Hsien, et al. "Fast and efficient median filter for removing 1–99% levels of salt-and-pepper noise in images." Engineering Applications of Artificial Intelligence 26.4 (2013): 1333-1338.</a:t>
            </a:r>
          </a:p>
        </p:txBody>
      </p:sp>
    </p:spTree>
    <p:extLst>
      <p:ext uri="{BB962C8B-B14F-4D97-AF65-F5344CB8AC3E}">
        <p14:creationId xmlns:p14="http://schemas.microsoft.com/office/powerpoint/2010/main" val="279530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6143DF-61B8-E52B-BA57-92E8B4B811B1}"/>
              </a:ext>
            </a:extLst>
          </p:cNvPr>
          <p:cNvSpPr txBox="1"/>
          <p:nvPr/>
        </p:nvSpPr>
        <p:spPr>
          <a:xfrm>
            <a:off x="149641" y="0"/>
            <a:ext cx="51669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Second trial:</a:t>
            </a:r>
            <a:endParaRPr lang="en-US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config</a:t>
            </a:r>
            <a:r>
              <a:rPr lang="nl-BE" dirty="0"/>
              <a:t>	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1D514B-127A-511D-0388-B6507FFE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2" y="800219"/>
            <a:ext cx="9092471" cy="5255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06A2C7-04E5-D94B-AEEE-6B32C22B73A1}"/>
              </a:ext>
            </a:extLst>
          </p:cNvPr>
          <p:cNvSpPr txBox="1"/>
          <p:nvPr/>
        </p:nvSpPr>
        <p:spPr>
          <a:xfrm>
            <a:off x="306172" y="6055770"/>
            <a:ext cx="9092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i="1" dirty="0"/>
              <a:t>R</a:t>
            </a:r>
            <a:r>
              <a:rPr lang="en-US" altLang="zh-CN" sz="1400" i="1" dirty="0" err="1"/>
              <a:t>eproduced</a:t>
            </a:r>
            <a:r>
              <a:rPr lang="en-US" altLang="zh-CN" sz="1400" i="1" dirty="0"/>
              <a:t> from:</a:t>
            </a:r>
            <a:endParaRPr lang="nl-BE" sz="1400" i="1" dirty="0"/>
          </a:p>
          <a:p>
            <a:r>
              <a:rPr lang="nl-BE" sz="1400" i="1" dirty="0"/>
              <a:t>Chakravarthy, S., Bharanidharan, N., Khan, S.B. et al. Multi-class Breast Cancer Classification Using CNN Features Hybridization. Int J Comput Intell Syst </a:t>
            </a:r>
            <a:r>
              <a:rPr lang="nl-BE" sz="1400" b="1" i="1" dirty="0"/>
              <a:t>17</a:t>
            </a:r>
            <a:r>
              <a:rPr lang="nl-BE" sz="1400" i="1" dirty="0"/>
              <a:t>, 191 (2024). </a:t>
            </a:r>
            <a:endParaRPr lang="en-US" sz="1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CDF63-B061-F50E-B4C6-037F161C6886}"/>
              </a:ext>
            </a:extLst>
          </p:cNvPr>
          <p:cNvSpPr txBox="1"/>
          <p:nvPr/>
        </p:nvSpPr>
        <p:spPr>
          <a:xfrm>
            <a:off x="9653287" y="800219"/>
            <a:ext cx="2048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VGG:</a:t>
            </a:r>
          </a:p>
          <a:p>
            <a:r>
              <a:rPr lang="en-US" dirty="0"/>
              <a:t>It is detailed at the local level.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altLang="zh-CN" dirty="0" err="1"/>
              <a:t>enseNet</a:t>
            </a:r>
            <a:r>
              <a:rPr lang="en-US" altLang="zh-CN" dirty="0"/>
              <a:t>:</a:t>
            </a:r>
          </a:p>
          <a:p>
            <a:r>
              <a:rPr lang="en-US" dirty="0"/>
              <a:t>It integrates fine details with broader structures</a:t>
            </a:r>
          </a:p>
        </p:txBody>
      </p:sp>
    </p:spTree>
    <p:extLst>
      <p:ext uri="{BB962C8B-B14F-4D97-AF65-F5344CB8AC3E}">
        <p14:creationId xmlns:p14="http://schemas.microsoft.com/office/powerpoint/2010/main" val="181283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3309D0-9679-9ADD-A1B4-04FA0C65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47" y="3535036"/>
            <a:ext cx="8106137" cy="3177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654408-CDFC-7CDA-2799-01504E0B71CE}"/>
              </a:ext>
            </a:extLst>
          </p:cNvPr>
          <p:cNvSpPr txBox="1"/>
          <p:nvPr/>
        </p:nvSpPr>
        <p:spPr>
          <a:xfrm>
            <a:off x="346410" y="173621"/>
            <a:ext cx="496637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Second trial:</a:t>
            </a:r>
            <a:endParaRPr lang="en-US" sz="2800" b="1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Adjusted class weights for CE loss:</a:t>
            </a:r>
          </a:p>
          <a:p>
            <a:r>
              <a:rPr lang="nl-BE" dirty="0"/>
              <a:t>	</a:t>
            </a:r>
            <a:r>
              <a:rPr lang="en-US" dirty="0"/>
              <a:t> Normal</a:t>
            </a:r>
            <a:r>
              <a:rPr lang="en-BE" dirty="0"/>
              <a:t>: </a:t>
            </a:r>
            <a:r>
              <a:rPr lang="en-US" dirty="0"/>
              <a:t>1.0</a:t>
            </a:r>
            <a:r>
              <a:rPr lang="en-BE" dirty="0"/>
              <a:t>, </a:t>
            </a:r>
            <a:r>
              <a:rPr lang="en-US" dirty="0"/>
              <a:t>Benign</a:t>
            </a:r>
            <a:r>
              <a:rPr lang="en-BE" dirty="0"/>
              <a:t>: 1.</a:t>
            </a:r>
            <a:r>
              <a:rPr lang="en-US" dirty="0"/>
              <a:t>2</a:t>
            </a:r>
            <a:r>
              <a:rPr lang="en-BE" dirty="0"/>
              <a:t>, </a:t>
            </a:r>
            <a:r>
              <a:rPr lang="nl-BE" dirty="0"/>
              <a:t>Malignant</a:t>
            </a:r>
            <a:r>
              <a:rPr lang="en-BE" dirty="0"/>
              <a:t>: 1.</a:t>
            </a:r>
            <a:r>
              <a:rPr lang="en-US" dirty="0"/>
              <a:t>3</a:t>
            </a:r>
          </a:p>
          <a:p>
            <a:endParaRPr lang="en-US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config</a:t>
            </a:r>
          </a:p>
          <a:p>
            <a:r>
              <a:rPr lang="nl-BE" dirty="0"/>
              <a:t>	80% train – 20% test, stratified split</a:t>
            </a:r>
          </a:p>
          <a:p>
            <a:r>
              <a:rPr lang="nl-BE" dirty="0"/>
              <a:t>	Batch size: 32</a:t>
            </a:r>
          </a:p>
          <a:p>
            <a:r>
              <a:rPr lang="nl-BE" dirty="0"/>
              <a:t>	Adam optimizer</a:t>
            </a:r>
          </a:p>
          <a:p>
            <a:r>
              <a:rPr lang="nl-BE" dirty="0"/>
              <a:t>	Learning rate: 0.001 with time scheduler</a:t>
            </a:r>
          </a:p>
          <a:p>
            <a:endParaRPr lang="en-US" sz="2800" b="1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Experimental setting:</a:t>
            </a:r>
          </a:p>
          <a:p>
            <a:r>
              <a:rPr lang="nl-BE" dirty="0"/>
              <a:t>	</a:t>
            </a:r>
            <a:r>
              <a:rPr lang="en-US" dirty="0"/>
              <a:t>32 GB RAM, 954 GB Hard-disk</a:t>
            </a:r>
          </a:p>
          <a:p>
            <a:r>
              <a:rPr lang="en-US" dirty="0"/>
              <a:t>	AMD 8-core preprocessor</a:t>
            </a:r>
          </a:p>
          <a:p>
            <a:r>
              <a:rPr lang="en-US" dirty="0"/>
              <a:t>	8 GB NVIDIA GPU</a:t>
            </a:r>
          </a:p>
          <a:p>
            <a:r>
              <a:rPr lang="en-US" dirty="0"/>
              <a:t>	Windows 11 operating system</a:t>
            </a:r>
            <a:r>
              <a:rPr lang="nl-BE" dirty="0"/>
              <a:t>	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09825-22DE-5586-6E63-E41286AD28E3}"/>
              </a:ext>
            </a:extLst>
          </p:cNvPr>
          <p:cNvSpPr txBox="1"/>
          <p:nvPr/>
        </p:nvSpPr>
        <p:spPr>
          <a:xfrm>
            <a:off x="6231040" y="173621"/>
            <a:ext cx="51669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altLang="zh-CN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esult</a:t>
            </a: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  <a:endParaRPr lang="en-US" sz="2800" b="1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nl-BE" dirty="0"/>
              <a:t>After epoch 15: (~14min)</a:t>
            </a:r>
          </a:p>
          <a:p>
            <a:r>
              <a:rPr lang="en-US" dirty="0">
                <a:solidFill>
                  <a:prstClr val="black"/>
                </a:solidFill>
              </a:rPr>
              <a:t>C</a:t>
            </a:r>
            <a:r>
              <a:rPr lang="en-US" altLang="zh-CN" dirty="0">
                <a:solidFill>
                  <a:prstClr val="black"/>
                </a:solidFill>
              </a:rPr>
              <a:t>onfusion Matrix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FD2536-A977-E50B-20C9-F838DE077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40" y="1189019"/>
            <a:ext cx="5821444" cy="21996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5E3F0D-9EAF-BE47-7B71-E315343E0555}"/>
              </a:ext>
            </a:extLst>
          </p:cNvPr>
          <p:cNvSpPr txBox="1"/>
          <p:nvPr/>
        </p:nvSpPr>
        <p:spPr>
          <a:xfrm>
            <a:off x="346410" y="4983357"/>
            <a:ext cx="3785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</a:t>
            </a:r>
            <a:r>
              <a:rPr lang="en-US" dirty="0" err="1"/>
              <a:t>ain</a:t>
            </a:r>
            <a:r>
              <a:rPr lang="en-US" dirty="0"/>
              <a:t> development and evaluation were carried out using the Python IDE, utilizing libraries such as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Cupy</a:t>
            </a:r>
            <a:r>
              <a:rPr lang="en-US" dirty="0"/>
              <a:t>, Scikit-learn, Matplotlib, Pandas, </a:t>
            </a:r>
            <a:r>
              <a:rPr lang="en-US" dirty="0" err="1"/>
              <a:t>Numpy</a:t>
            </a:r>
            <a:r>
              <a:rPr lang="en-US" dirty="0"/>
              <a:t>.</a:t>
            </a:r>
            <a:endParaRPr lang="nl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270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00754-6BC1-195C-DED0-9C97072F3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w way to kill breast cancer stem cells that have ancestral features and  resist chemotherapy | Karolinska Institutet">
            <a:extLst>
              <a:ext uri="{FF2B5EF4-FFF2-40B4-BE49-F238E27FC236}">
                <a16:creationId xmlns:a16="http://schemas.microsoft.com/office/drawing/2014/main" id="{DBB374DF-7015-5F46-CE2F-3690E9E2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799" b="11019"/>
          <a:stretch>
            <a:fillRect/>
          </a:stretch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Isosceles Triangle 1032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35" name="Parallelogram 1034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43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45" name="Isosceles Triangle 1044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0E4C5-168D-CDAF-8BD4-CBDBF71D5DB8}"/>
              </a:ext>
            </a:extLst>
          </p:cNvPr>
          <p:cNvSpPr txBox="1"/>
          <p:nvPr/>
        </p:nvSpPr>
        <p:spPr>
          <a:xfrm>
            <a:off x="4791450" y="1678665"/>
            <a:ext cx="448255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 for listening!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14720-8790-872E-AE96-3D69534BCADA}"/>
              </a:ext>
            </a:extLst>
          </p:cNvPr>
          <p:cNvSpPr txBox="1"/>
          <p:nvPr/>
        </p:nvSpPr>
        <p:spPr>
          <a:xfrm>
            <a:off x="4788276" y="4050832"/>
            <a:ext cx="4485725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Presenter: Miao</a:t>
            </a:r>
          </a:p>
        </p:txBody>
      </p:sp>
      <p:sp>
        <p:nvSpPr>
          <p:cNvPr id="1047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49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51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053" name="Isosceles Triangle 1052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72177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790</Words>
  <Application>Microsoft Office PowerPoint</Application>
  <PresentationFormat>Widescreen</PresentationFormat>
  <Paragraphs>124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 Shen</dc:creator>
  <cp:lastModifiedBy>yin miao</cp:lastModifiedBy>
  <cp:revision>12</cp:revision>
  <dcterms:created xsi:type="dcterms:W3CDTF">2025-08-27T18:39:27Z</dcterms:created>
  <dcterms:modified xsi:type="dcterms:W3CDTF">2025-08-28T05:19:34Z</dcterms:modified>
</cp:coreProperties>
</file>